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70" r:id="rId3"/>
    <p:sldId id="257" r:id="rId4"/>
    <p:sldId id="258" r:id="rId5"/>
    <p:sldId id="259" r:id="rId6"/>
    <p:sldId id="260" r:id="rId7"/>
    <p:sldId id="269" r:id="rId8"/>
    <p:sldId id="261" r:id="rId9"/>
    <p:sldId id="271" r:id="rId10"/>
    <p:sldId id="262" r:id="rId11"/>
    <p:sldId id="263" r:id="rId12"/>
    <p:sldId id="264" r:id="rId13"/>
    <p:sldId id="268" r:id="rId14"/>
    <p:sldId id="265" r:id="rId15"/>
    <p:sldId id="266" r:id="rId16"/>
    <p:sldId id="267" r:id="rId17"/>
  </p:sldIdLst>
  <p:sldSz cx="9144000" cy="5143500" type="screen16x9"/>
  <p:notesSz cx="6858000" cy="9144000"/>
  <p:embeddedFontLst>
    <p:embeddedFont>
      <p:font typeface="PT Sans Narrow" panose="020B0604020202020204" charset="0"/>
      <p:regular r:id="rId19"/>
      <p:bold r:id="rId20"/>
    </p:embeddedFont>
    <p:embeddedFont>
      <p:font typeface="Open Sans" panose="020B060402020202020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ACDD8A-8612-4162-A4A2-577335DFD8A9}">
  <a:tblStyle styleId="{66ACDD8A-8612-4162-A4A2-577335DFD8A9}"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47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8402dd0a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8402dd0a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8402dd0a6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8402dd0a6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48402dd0a6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48402dd0a6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48402dd0a6_3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48402dd0a6_3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48402dd0a6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48402dd0a6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8402dd0a6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8402dd0a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8402dd0a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8402dd0a6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95388cc3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95388cc3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8402dd0a6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8402dd0a6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48402dd0a6_3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8402dd0a6_3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48402dd0a6_3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8402dd0a6_3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Kitty Robot</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22047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CAD Design</a:t>
            </a:r>
            <a:endParaRPr/>
          </a:p>
        </p:txBody>
      </p:sp>
      <p:pic>
        <p:nvPicPr>
          <p:cNvPr id="112" name="Google Shape;112;p19"/>
          <p:cNvPicPr preferRelativeResize="0"/>
          <p:nvPr/>
        </p:nvPicPr>
        <p:blipFill>
          <a:blip r:embed="rId3">
            <a:alphaModFix/>
          </a:blip>
          <a:stretch>
            <a:fillRect/>
          </a:stretch>
        </p:blipFill>
        <p:spPr>
          <a:xfrm>
            <a:off x="103275" y="927875"/>
            <a:ext cx="5118245" cy="3910825"/>
          </a:xfrm>
          <a:prstGeom prst="rect">
            <a:avLst/>
          </a:prstGeom>
          <a:noFill/>
          <a:ln>
            <a:noFill/>
          </a:ln>
        </p:spPr>
      </p:pic>
      <p:pic>
        <p:nvPicPr>
          <p:cNvPr id="113" name="Google Shape;113;p19"/>
          <p:cNvPicPr preferRelativeResize="0"/>
          <p:nvPr/>
        </p:nvPicPr>
        <p:blipFill>
          <a:blip r:embed="rId4">
            <a:alphaModFix/>
          </a:blip>
          <a:stretch>
            <a:fillRect/>
          </a:stretch>
        </p:blipFill>
        <p:spPr>
          <a:xfrm>
            <a:off x="5345870" y="950688"/>
            <a:ext cx="3568556" cy="3865208"/>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CAD Design</a:t>
            </a:r>
            <a:endParaRPr/>
          </a:p>
          <a:p>
            <a:pPr marL="0" lvl="0" indent="0" algn="l" rtl="0">
              <a:spcBef>
                <a:spcPts val="0"/>
              </a:spcBef>
              <a:spcAft>
                <a:spcPts val="0"/>
              </a:spcAft>
              <a:buNone/>
            </a:pPr>
            <a:endParaRPr/>
          </a:p>
        </p:txBody>
      </p:sp>
      <p:pic>
        <p:nvPicPr>
          <p:cNvPr id="119" name="Google Shape;119;p20"/>
          <p:cNvPicPr preferRelativeResize="0"/>
          <p:nvPr/>
        </p:nvPicPr>
        <p:blipFill>
          <a:blip r:embed="rId3">
            <a:alphaModFix/>
          </a:blip>
          <a:stretch>
            <a:fillRect/>
          </a:stretch>
        </p:blipFill>
        <p:spPr>
          <a:xfrm>
            <a:off x="-162725" y="1744750"/>
            <a:ext cx="4597500" cy="2414950"/>
          </a:xfrm>
          <a:prstGeom prst="rect">
            <a:avLst/>
          </a:prstGeom>
          <a:noFill/>
          <a:ln>
            <a:noFill/>
          </a:ln>
        </p:spPr>
      </p:pic>
      <p:pic>
        <p:nvPicPr>
          <p:cNvPr id="120" name="Google Shape;120;p20"/>
          <p:cNvPicPr preferRelativeResize="0"/>
          <p:nvPr/>
        </p:nvPicPr>
        <p:blipFill>
          <a:blip r:embed="rId4">
            <a:alphaModFix/>
          </a:blip>
          <a:stretch>
            <a:fillRect/>
          </a:stretch>
        </p:blipFill>
        <p:spPr>
          <a:xfrm>
            <a:off x="4466725" y="1523472"/>
            <a:ext cx="4572001" cy="2857503"/>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279950" y="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Single Leg Simulation</a:t>
            </a:r>
            <a:endParaRPr dirty="0"/>
          </a:p>
        </p:txBody>
      </p:sp>
      <p:pic>
        <p:nvPicPr>
          <p:cNvPr id="2" name="KittySinglelegPP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11935" y="643900"/>
            <a:ext cx="7656629" cy="430685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82025"/>
            <a:ext cx="8520600" cy="707400"/>
          </a:xfrm>
        </p:spPr>
        <p:txBody>
          <a:bodyPr/>
          <a:lstStyle/>
          <a:p>
            <a:r>
              <a:rPr lang="en-US" dirty="0" smtClean="0"/>
              <a:t>Robot </a:t>
            </a:r>
            <a:r>
              <a:rPr lang="en-US" dirty="0" err="1" smtClean="0"/>
              <a:t>Matlab</a:t>
            </a:r>
            <a:r>
              <a:rPr lang="en-US" dirty="0" smtClean="0"/>
              <a:t> and ADAMS Simulation</a:t>
            </a:r>
            <a:endParaRPr lang="en-US" dirty="0"/>
          </a:p>
        </p:txBody>
      </p:sp>
      <p:pic>
        <p:nvPicPr>
          <p:cNvPr id="4" name="Kitty Simu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4543" y="625375"/>
            <a:ext cx="7234912" cy="4069638"/>
          </a:xfrm>
          <a:prstGeom prst="rect">
            <a:avLst/>
          </a:prstGeom>
        </p:spPr>
      </p:pic>
    </p:spTree>
    <p:extLst>
      <p:ext uri="{BB962C8B-B14F-4D97-AF65-F5344CB8AC3E}">
        <p14:creationId xmlns:p14="http://schemas.microsoft.com/office/powerpoint/2010/main" val="33890244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727650" y="118725"/>
            <a:ext cx="76887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Working Prototype of Single Leg with Load Bearing</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Goals</a:t>
            </a:r>
            <a:endParaRPr/>
          </a:p>
        </p:txBody>
      </p:sp>
      <p:sp>
        <p:nvSpPr>
          <p:cNvPr id="136" name="Google Shape;136;p23"/>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100">
              <a:solidFill>
                <a:srgbClr val="695D46"/>
              </a:solidFill>
              <a:latin typeface="Open Sans"/>
              <a:ea typeface="Open Sans"/>
              <a:cs typeface="Open Sans"/>
              <a:sym typeface="Open Sans"/>
            </a:endParaRPr>
          </a:p>
          <a:p>
            <a:pPr marL="457200" lvl="0" indent="-298450" algn="l" rtl="0">
              <a:spcBef>
                <a:spcPts val="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Obtain Pace, Gallop and Canter Gait cycle for faster movement.</a:t>
            </a:r>
            <a:endParaRPr sz="1100">
              <a:solidFill>
                <a:srgbClr val="695D46"/>
              </a:solidFill>
              <a:latin typeface="Open Sans"/>
              <a:ea typeface="Open Sans"/>
              <a:cs typeface="Open Sans"/>
              <a:sym typeface="Open Sans"/>
            </a:endParaRPr>
          </a:p>
          <a:p>
            <a:pPr marL="457200" lvl="0" indent="-298450" algn="l" rtl="0">
              <a:spcBef>
                <a:spcPts val="0"/>
              </a:spcBef>
              <a:spcAft>
                <a:spcPts val="0"/>
              </a:spcAft>
              <a:buClr>
                <a:srgbClr val="695D46"/>
              </a:buClr>
              <a:buSzPts val="1100"/>
              <a:buFont typeface="Open Sans"/>
              <a:buChar char="●"/>
            </a:pPr>
            <a:r>
              <a:rPr lang="en" sz="1100">
                <a:solidFill>
                  <a:srgbClr val="695D46"/>
                </a:solidFill>
                <a:latin typeface="Open Sans"/>
                <a:ea typeface="Open Sans"/>
                <a:cs typeface="Open Sans"/>
                <a:sym typeface="Open Sans"/>
              </a:rPr>
              <a:t>Increase the Payload Capacity of the Robot.</a:t>
            </a:r>
            <a:endParaRPr sz="1100">
              <a:solidFill>
                <a:srgbClr val="695D46"/>
              </a:solidFill>
              <a:latin typeface="Open Sans"/>
              <a:ea typeface="Open Sans"/>
              <a:cs typeface="Open Sans"/>
              <a:sym typeface="Open Sans"/>
            </a:endParaRPr>
          </a:p>
          <a:p>
            <a:pPr marL="457200" lvl="0" indent="-298450" algn="l" rtl="0">
              <a:spcBef>
                <a:spcPts val="0"/>
              </a:spcBef>
              <a:spcAft>
                <a:spcPts val="0"/>
              </a:spcAft>
              <a:buClr>
                <a:srgbClr val="000000"/>
              </a:buClr>
              <a:buSzPts val="1100"/>
              <a:buFont typeface="Arial"/>
              <a:buChar char="●"/>
            </a:pPr>
            <a:r>
              <a:rPr lang="en" sz="1100">
                <a:solidFill>
                  <a:srgbClr val="695D46"/>
                </a:solidFill>
                <a:latin typeface="Open Sans"/>
                <a:ea typeface="Open Sans"/>
                <a:cs typeface="Open Sans"/>
                <a:sym typeface="Open Sans"/>
              </a:rPr>
              <a:t>Provide 3 DOF to each leg providing more flexibility to the robot for mov</a:t>
            </a:r>
            <a:r>
              <a:rPr lang="en" sz="1100">
                <a:solidFill>
                  <a:srgbClr val="695D46"/>
                </a:solidFill>
              </a:rPr>
              <a:t>ement in uneven areas</a:t>
            </a:r>
            <a:r>
              <a:rPr lang="en" sz="1100">
                <a:solidFill>
                  <a:srgbClr val="695D46"/>
                </a:solidFill>
                <a:latin typeface="Open Sans"/>
                <a:ea typeface="Open Sans"/>
                <a:cs typeface="Open Sans"/>
                <a:sym typeface="Open Sans"/>
              </a:rPr>
              <a:t>.</a:t>
            </a:r>
            <a:endParaRPr sz="1100">
              <a:solidFill>
                <a:srgbClr val="695D46"/>
              </a:solidFill>
              <a:latin typeface="Open Sans"/>
              <a:ea typeface="Open Sans"/>
              <a:cs typeface="Open Sans"/>
              <a:sym typeface="Open Sans"/>
            </a:endParaRPr>
          </a:p>
          <a:p>
            <a:pPr marL="457200" lvl="0" indent="-298450" algn="l" rtl="0">
              <a:spcBef>
                <a:spcPts val="0"/>
              </a:spcBef>
              <a:spcAft>
                <a:spcPts val="0"/>
              </a:spcAft>
              <a:buClr>
                <a:srgbClr val="000000"/>
              </a:buClr>
              <a:buSzPts val="1100"/>
              <a:buFont typeface="Arial"/>
              <a:buChar char="●"/>
            </a:pPr>
            <a:r>
              <a:rPr lang="en" sz="1100">
                <a:solidFill>
                  <a:srgbClr val="695D46"/>
                </a:solidFill>
                <a:latin typeface="Open Sans"/>
                <a:ea typeface="Open Sans"/>
                <a:cs typeface="Open Sans"/>
                <a:sym typeface="Open Sans"/>
              </a:rPr>
              <a:t>Using Computer Vision for Obstacle detection, human recognition and corresponding Path planning.</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727650" y="11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Estimated Budget</a:t>
            </a:r>
            <a:endParaRPr/>
          </a:p>
        </p:txBody>
      </p:sp>
      <p:graphicFrame>
        <p:nvGraphicFramePr>
          <p:cNvPr id="142" name="Google Shape;142;p24"/>
          <p:cNvGraphicFramePr/>
          <p:nvPr/>
        </p:nvGraphicFramePr>
        <p:xfrm>
          <a:off x="3528138" y="1299875"/>
          <a:ext cx="4698075" cy="3738880"/>
        </p:xfrm>
        <a:graphic>
          <a:graphicData uri="http://schemas.openxmlformats.org/drawingml/2006/table">
            <a:tbl>
              <a:tblPr>
                <a:noFill/>
                <a:tableStyleId>{66ACDD8A-8612-4162-A4A2-577335DFD8A9}</a:tableStyleId>
              </a:tblPr>
              <a:tblGrid>
                <a:gridCol w="1566025">
                  <a:extLst>
                    <a:ext uri="{9D8B030D-6E8A-4147-A177-3AD203B41FA5}">
                      <a16:colId xmlns:a16="http://schemas.microsoft.com/office/drawing/2014/main" val="20000"/>
                    </a:ext>
                  </a:extLst>
                </a:gridCol>
                <a:gridCol w="1566025">
                  <a:extLst>
                    <a:ext uri="{9D8B030D-6E8A-4147-A177-3AD203B41FA5}">
                      <a16:colId xmlns:a16="http://schemas.microsoft.com/office/drawing/2014/main" val="20001"/>
                    </a:ext>
                  </a:extLst>
                </a:gridCol>
                <a:gridCol w="1566025">
                  <a:extLst>
                    <a:ext uri="{9D8B030D-6E8A-4147-A177-3AD203B41FA5}">
                      <a16:colId xmlns:a16="http://schemas.microsoft.com/office/drawing/2014/main" val="20002"/>
                    </a:ext>
                  </a:extLst>
                </a:gridCol>
              </a:tblGrid>
              <a:tr h="0">
                <a:tc>
                  <a:txBody>
                    <a:bodyPr/>
                    <a:lstStyle/>
                    <a:p>
                      <a:pPr marL="0" lvl="0" indent="0" algn="ctr" rtl="0">
                        <a:spcBef>
                          <a:spcPts val="0"/>
                        </a:spcBef>
                        <a:spcAft>
                          <a:spcPts val="0"/>
                        </a:spcAft>
                        <a:buNone/>
                      </a:pPr>
                      <a:r>
                        <a:rPr lang="en" sz="700" b="1"/>
                        <a:t>Component</a:t>
                      </a:r>
                      <a:endParaRPr sz="700" b="1"/>
                    </a:p>
                  </a:txBody>
                  <a:tcPr marL="63500" marR="63500" marT="63500" marB="63500"/>
                </a:tc>
                <a:tc>
                  <a:txBody>
                    <a:bodyPr/>
                    <a:lstStyle/>
                    <a:p>
                      <a:pPr marL="0" lvl="0" indent="0" algn="ctr" rtl="0">
                        <a:spcBef>
                          <a:spcPts val="0"/>
                        </a:spcBef>
                        <a:spcAft>
                          <a:spcPts val="0"/>
                        </a:spcAft>
                        <a:buNone/>
                      </a:pPr>
                      <a:r>
                        <a:rPr lang="en" sz="700" b="1"/>
                        <a:t>Cost(INR)</a:t>
                      </a:r>
                      <a:endParaRPr sz="700" b="1"/>
                    </a:p>
                  </a:txBody>
                  <a:tcPr marL="63500" marR="63500" marT="63500" marB="63500"/>
                </a:tc>
                <a:tc>
                  <a:txBody>
                    <a:bodyPr/>
                    <a:lstStyle/>
                    <a:p>
                      <a:pPr marL="0" lvl="0" indent="0" algn="ctr" rtl="0">
                        <a:spcBef>
                          <a:spcPts val="0"/>
                        </a:spcBef>
                        <a:spcAft>
                          <a:spcPts val="0"/>
                        </a:spcAft>
                        <a:buNone/>
                      </a:pPr>
                      <a:r>
                        <a:rPr lang="en" sz="700" b="1"/>
                        <a:t>Total</a:t>
                      </a:r>
                      <a:endParaRPr sz="700" b="1"/>
                    </a:p>
                  </a:txBody>
                  <a:tcPr marL="63500" marR="63500" marT="63500" marB="6350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Worm Geared Motor (x8)</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1552</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12417</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LiPo Battery(x5)</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1309</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6545</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Rotary Encoder(x8)</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1590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12720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3"/>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Arduino Uno(x5)</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425</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2125</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Cytron Motor Driver(x4)</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1890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7560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5"/>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PCB (x1)</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1000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1000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6"/>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MPU6050 (x2)</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150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300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7"/>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Ultrasonic Sensor (x2)</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197</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394</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8"/>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Jumper Wires</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5</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150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09"/>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Square Channels (x20ft)</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20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400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10"/>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Aluminum Links (x12ft)</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20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320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11"/>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Chain &amp; Sprocket (x4)</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400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1600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12"/>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3D Printed Parts (x4)</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1500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6000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13"/>
                  </a:ext>
                </a:extLst>
              </a:tr>
              <a:tr h="0">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Miscellaneous</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800</a:t>
                      </a:r>
                      <a:endParaRPr sz="700">
                        <a:solidFill>
                          <a:srgbClr val="695D46"/>
                        </a:solidFill>
                        <a:latin typeface="Open Sans"/>
                        <a:ea typeface="Open Sans"/>
                        <a:cs typeface="Open Sans"/>
                        <a:sym typeface="Open Sans"/>
                      </a:endParaRPr>
                    </a:p>
                  </a:txBody>
                  <a:tcPr marL="63500" marR="63500" marT="63500" marB="63500"/>
                </a:tc>
                <a:tc>
                  <a:txBody>
                    <a:bodyPr/>
                    <a:lstStyle/>
                    <a:p>
                      <a:pPr marL="0" lvl="0" indent="0" algn="ctr" rtl="0">
                        <a:spcBef>
                          <a:spcPts val="0"/>
                        </a:spcBef>
                        <a:spcAft>
                          <a:spcPts val="0"/>
                        </a:spcAft>
                        <a:buNone/>
                      </a:pPr>
                      <a:r>
                        <a:rPr lang="en" sz="700">
                          <a:solidFill>
                            <a:srgbClr val="695D46"/>
                          </a:solidFill>
                          <a:latin typeface="Open Sans"/>
                          <a:ea typeface="Open Sans"/>
                          <a:cs typeface="Open Sans"/>
                          <a:sym typeface="Open Sans"/>
                        </a:rPr>
                        <a:t>1000</a:t>
                      </a:r>
                      <a:endParaRPr sz="700">
                        <a:solidFill>
                          <a:srgbClr val="695D46"/>
                        </a:solidFill>
                        <a:latin typeface="Open Sans"/>
                        <a:ea typeface="Open Sans"/>
                        <a:cs typeface="Open Sans"/>
                        <a:sym typeface="Open Sans"/>
                      </a:endParaRPr>
                    </a:p>
                  </a:txBody>
                  <a:tcPr marL="63500" marR="63500" marT="63500" marB="63500"/>
                </a:tc>
                <a:extLst>
                  <a:ext uri="{0D108BD9-81ED-4DB2-BD59-A6C34878D82A}">
                    <a16:rowId xmlns:a16="http://schemas.microsoft.com/office/drawing/2014/main" val="10014"/>
                  </a:ext>
                </a:extLst>
              </a:tr>
              <a:tr h="0">
                <a:tc>
                  <a:txBody>
                    <a:bodyPr/>
                    <a:lstStyle/>
                    <a:p>
                      <a:pPr marL="0" lvl="0" indent="0" algn="ctr" rtl="0">
                        <a:spcBef>
                          <a:spcPts val="0"/>
                        </a:spcBef>
                        <a:spcAft>
                          <a:spcPts val="0"/>
                        </a:spcAft>
                        <a:buNone/>
                      </a:pPr>
                      <a:r>
                        <a:rPr lang="en" sz="700" b="1"/>
                        <a:t>Total</a:t>
                      </a:r>
                      <a:endParaRPr sz="700" b="1"/>
                    </a:p>
                  </a:txBody>
                  <a:tcPr marL="63500" marR="63500" marT="63500" marB="63500"/>
                </a:tc>
                <a:tc>
                  <a:txBody>
                    <a:bodyPr/>
                    <a:lstStyle/>
                    <a:p>
                      <a:pPr marL="0" lvl="0" indent="0" algn="ctr" rtl="0">
                        <a:spcBef>
                          <a:spcPts val="0"/>
                        </a:spcBef>
                        <a:spcAft>
                          <a:spcPts val="0"/>
                        </a:spcAft>
                        <a:buNone/>
                      </a:pPr>
                      <a:endParaRPr sz="700"/>
                    </a:p>
                  </a:txBody>
                  <a:tcPr marL="63500" marR="63500" marT="63500" marB="63500"/>
                </a:tc>
                <a:tc>
                  <a:txBody>
                    <a:bodyPr/>
                    <a:lstStyle/>
                    <a:p>
                      <a:pPr marL="0" lvl="0" indent="0" algn="ctr" rtl="0">
                        <a:spcBef>
                          <a:spcPts val="0"/>
                        </a:spcBef>
                        <a:spcAft>
                          <a:spcPts val="0"/>
                        </a:spcAft>
                        <a:buNone/>
                      </a:pPr>
                      <a:r>
                        <a:rPr lang="en" sz="700" b="1"/>
                        <a:t>52531</a:t>
                      </a:r>
                      <a:endParaRPr sz="700" b="1"/>
                    </a:p>
                  </a:txBody>
                  <a:tcPr marL="63500" marR="63500" marT="63500" marB="63500"/>
                </a:tc>
                <a:extLst>
                  <a:ext uri="{0D108BD9-81ED-4DB2-BD59-A6C34878D82A}">
                    <a16:rowId xmlns:a16="http://schemas.microsoft.com/office/drawing/2014/main" val="10015"/>
                  </a:ext>
                </a:extLst>
              </a:tr>
            </a:tbl>
          </a:graphicData>
        </a:graphic>
      </p:graphicFrame>
      <p:sp>
        <p:nvSpPr>
          <p:cNvPr id="143" name="Google Shape;143;p24"/>
          <p:cNvSpPr txBox="1"/>
          <p:nvPr/>
        </p:nvSpPr>
        <p:spPr>
          <a:xfrm>
            <a:off x="727650" y="596525"/>
            <a:ext cx="7985400" cy="9702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900">
                <a:solidFill>
                  <a:srgbClr val="695D46"/>
                </a:solidFill>
                <a:latin typeface="Open Sans"/>
                <a:ea typeface="Open Sans"/>
                <a:cs typeface="Open Sans"/>
                <a:sym typeface="Open Sans"/>
              </a:rPr>
              <a:t>The Design of Kitty is made with the main focus on lightweight, high endurance and low cost. Most of the components used in the bot are easily accessible. The current estimated cost of Kitty is around 53000 INR. The cost can be significantly reduced when the bot is manufactured commercially on a large scale. It is cheap, easy to reproduce, robust, and safe to handle. This makes it an excellent tool for research of multi-segment legs in quadruped robots.</a:t>
            </a:r>
            <a:endParaRPr sz="900">
              <a:solidFill>
                <a:srgbClr val="695D46"/>
              </a:solidFill>
              <a:latin typeface="Open Sans"/>
              <a:ea typeface="Open Sans"/>
              <a:cs typeface="Open Sans"/>
              <a:sym typeface="Open San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471560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Abstract</a:t>
            </a:r>
            <a:endParaRPr/>
          </a:p>
        </p:txBody>
      </p:sp>
      <p:sp>
        <p:nvSpPr>
          <p:cNvPr id="72" name="Google Shape;72;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lnSpc>
                <a:spcPct val="120000"/>
              </a:lnSpc>
              <a:spcBef>
                <a:spcPts val="600"/>
              </a:spcBef>
              <a:spcAft>
                <a:spcPts val="0"/>
              </a:spcAft>
              <a:buClr>
                <a:srgbClr val="000000"/>
              </a:buClr>
              <a:buSzPts val="1100"/>
              <a:buFont typeface="Arial"/>
              <a:buNone/>
            </a:pPr>
            <a:r>
              <a:rPr lang="en" sz="1100">
                <a:solidFill>
                  <a:srgbClr val="695D46"/>
                </a:solidFill>
              </a:rPr>
              <a:t>Less than half the Earth's landmass is accessible to existing wheeled and tracked vehicles. Our mission is to develop a rough-terrain robot that captures the mobility, autonomy, and speed of living creatures. Kitty will travel in outdoor terrain that is too steep, rutted, rocky, wet, muddy, and snowy land which clutter limit the utility of wheeled vehicles. Kitty Robot is aimed to be a dynamically stable quadruped robot with sophisticated computing, and power systems, advanced actuators and dynamic controls.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305400"/>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 faced by Soldiers</a:t>
            </a:r>
            <a:endParaRPr/>
          </a:p>
        </p:txBody>
      </p:sp>
      <p:sp>
        <p:nvSpPr>
          <p:cNvPr id="78" name="Google Shape;78;p15"/>
          <p:cNvSpPr txBox="1">
            <a:spLocks noGrp="1"/>
          </p:cNvSpPr>
          <p:nvPr>
            <p:ph type="body" idx="1"/>
          </p:nvPr>
        </p:nvSpPr>
        <p:spPr>
          <a:xfrm>
            <a:off x="311700" y="1012800"/>
            <a:ext cx="8520600" cy="3302700"/>
          </a:xfrm>
          <a:prstGeom prst="rect">
            <a:avLst/>
          </a:prstGeom>
        </p:spPr>
        <p:txBody>
          <a:bodyPr spcFirstLastPara="1" wrap="square" lIns="91425" tIns="91425" rIns="91425" bIns="91425" anchor="t" anchorCtr="0">
            <a:noAutofit/>
          </a:bodyPr>
          <a:lstStyle/>
          <a:p>
            <a:pPr marL="457200" lvl="0" indent="-298450" algn="l" rtl="0">
              <a:lnSpc>
                <a:spcPct val="90000"/>
              </a:lnSpc>
              <a:spcBef>
                <a:spcPts val="1200"/>
              </a:spcBef>
              <a:spcAft>
                <a:spcPts val="0"/>
              </a:spcAft>
              <a:buSzPts val="1100"/>
              <a:buFont typeface="Arial"/>
              <a:buChar char="●"/>
            </a:pPr>
            <a:r>
              <a:rPr lang="en" sz="1100">
                <a:solidFill>
                  <a:srgbClr val="404040"/>
                </a:solidFill>
                <a:latin typeface="Arial"/>
                <a:ea typeface="Arial"/>
                <a:cs typeface="Arial"/>
                <a:sym typeface="Arial"/>
              </a:rPr>
              <a:t>A single Soldier carries the following components during a Combat mission Bulletproof Vest, Heavy Leather Shoes, Medicines, Food, INSAS and ammunition.</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SzPts val="1100"/>
              <a:buFont typeface="Arial"/>
              <a:buChar char="●"/>
            </a:pPr>
            <a:r>
              <a:rPr lang="en" sz="1100">
                <a:solidFill>
                  <a:srgbClr val="404040"/>
                </a:solidFill>
                <a:latin typeface="Arial"/>
                <a:ea typeface="Arial"/>
                <a:cs typeface="Arial"/>
                <a:sym typeface="Arial"/>
              </a:rPr>
              <a:t>Average weight carried by a Soldier during Combat/Patrolling is 40 Kg.</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Clr>
                <a:srgbClr val="404040"/>
              </a:buClr>
              <a:buSzPts val="1100"/>
              <a:buFont typeface="Arial"/>
              <a:buChar char="●"/>
            </a:pPr>
            <a:r>
              <a:rPr lang="en" sz="1100">
                <a:solidFill>
                  <a:srgbClr val="404040"/>
                </a:solidFill>
                <a:latin typeface="Arial"/>
                <a:ea typeface="Arial"/>
                <a:cs typeface="Arial"/>
                <a:sym typeface="Arial"/>
              </a:rPr>
              <a:t>For Short missions, the whole gear weighs nearly 58 Kg.</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Clr>
                <a:srgbClr val="404040"/>
              </a:buClr>
              <a:buSzPts val="1100"/>
              <a:buFont typeface="Arial"/>
              <a:buChar char="●"/>
            </a:pPr>
            <a:r>
              <a:rPr lang="en" sz="1100">
                <a:solidFill>
                  <a:srgbClr val="404040"/>
                </a:solidFill>
                <a:latin typeface="Arial"/>
                <a:ea typeface="Arial"/>
                <a:cs typeface="Arial"/>
                <a:sym typeface="Arial"/>
              </a:rPr>
              <a:t>Due to the heavy weight, back pain and slow movement of team is a common problem.</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Clr>
                <a:srgbClr val="404040"/>
              </a:buClr>
              <a:buSzPts val="1100"/>
              <a:buFont typeface="Arial"/>
              <a:buChar char="●"/>
            </a:pPr>
            <a:r>
              <a:rPr lang="en" sz="1100">
                <a:solidFill>
                  <a:srgbClr val="404040"/>
                </a:solidFill>
                <a:latin typeface="Arial"/>
                <a:ea typeface="Arial"/>
                <a:cs typeface="Arial"/>
                <a:sym typeface="Arial"/>
              </a:rPr>
              <a:t>Also weight decreases the amount of food and ammunition that can be carried in a single deployment, so supplies are to be provided  to them again.</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Clr>
                <a:srgbClr val="404040"/>
              </a:buClr>
              <a:buSzPts val="1100"/>
              <a:buFont typeface="Arial"/>
              <a:buChar char="●"/>
            </a:pPr>
            <a:r>
              <a:rPr lang="en" sz="1100">
                <a:solidFill>
                  <a:srgbClr val="404040"/>
                </a:solidFill>
                <a:latin typeface="Arial"/>
                <a:ea typeface="Arial"/>
                <a:cs typeface="Arial"/>
                <a:sym typeface="Arial"/>
              </a:rPr>
              <a:t>Providing Backup Supplies and Care packages to soldiers increases the risk of life for Backup team.</a:t>
            </a:r>
            <a:endParaRPr sz="1100">
              <a:solidFill>
                <a:srgbClr val="404040"/>
              </a:solidFill>
              <a:latin typeface="Arial"/>
              <a:ea typeface="Arial"/>
              <a:cs typeface="Arial"/>
              <a:sym typeface="Arial"/>
            </a:endParaRPr>
          </a:p>
          <a:p>
            <a:pPr marL="457200" lvl="0" indent="-298450" algn="l" rtl="0">
              <a:lnSpc>
                <a:spcPct val="90000"/>
              </a:lnSpc>
              <a:spcBef>
                <a:spcPts val="0"/>
              </a:spcBef>
              <a:spcAft>
                <a:spcPts val="0"/>
              </a:spcAft>
              <a:buClr>
                <a:srgbClr val="404040"/>
              </a:buClr>
              <a:buSzPts val="1100"/>
              <a:buFont typeface="Arial"/>
              <a:buChar char="●"/>
            </a:pPr>
            <a:r>
              <a:rPr lang="en" sz="1100">
                <a:solidFill>
                  <a:srgbClr val="404040"/>
                </a:solidFill>
                <a:latin typeface="Arial"/>
                <a:ea typeface="Arial"/>
                <a:cs typeface="Arial"/>
                <a:sym typeface="Arial"/>
              </a:rPr>
              <a:t>Surveillance in rough terrains(which cover most part of Himalayan Range), is tough and dangerous for soldiers.</a:t>
            </a:r>
            <a:endParaRPr sz="1100">
              <a:solidFill>
                <a:srgbClr val="404040"/>
              </a:solidFill>
              <a:latin typeface="Arial"/>
              <a:ea typeface="Arial"/>
              <a:cs typeface="Arial"/>
              <a:sym typeface="Arial"/>
            </a:endParaRPr>
          </a:p>
        </p:txBody>
      </p:sp>
      <p:pic>
        <p:nvPicPr>
          <p:cNvPr id="79" name="Google Shape;79;p15"/>
          <p:cNvPicPr preferRelativeResize="0"/>
          <p:nvPr/>
        </p:nvPicPr>
        <p:blipFill>
          <a:blip r:embed="rId3">
            <a:alphaModFix/>
          </a:blip>
          <a:stretch>
            <a:fillRect/>
          </a:stretch>
        </p:blipFill>
        <p:spPr>
          <a:xfrm>
            <a:off x="1624050" y="3314588"/>
            <a:ext cx="2510525" cy="1673674"/>
          </a:xfrm>
          <a:prstGeom prst="rect">
            <a:avLst/>
          </a:prstGeom>
          <a:noFill/>
          <a:ln>
            <a:noFill/>
          </a:ln>
        </p:spPr>
      </p:pic>
      <p:pic>
        <p:nvPicPr>
          <p:cNvPr id="80" name="Google Shape;80;p15"/>
          <p:cNvPicPr preferRelativeResize="0"/>
          <p:nvPr/>
        </p:nvPicPr>
        <p:blipFill>
          <a:blip r:embed="rId4">
            <a:alphaModFix/>
          </a:blip>
          <a:stretch>
            <a:fillRect/>
          </a:stretch>
        </p:blipFill>
        <p:spPr>
          <a:xfrm>
            <a:off x="5049300" y="3292361"/>
            <a:ext cx="2510525" cy="1718151"/>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727650" y="1422700"/>
            <a:ext cx="8416200" cy="660300"/>
          </a:xfrm>
          <a:prstGeom prst="rect">
            <a:avLst/>
          </a:prstGeom>
        </p:spPr>
        <p:txBody>
          <a:bodyPr spcFirstLastPara="1" wrap="square" lIns="91425" tIns="91425" rIns="91425" bIns="91425" anchor="ctr" anchorCtr="0">
            <a:noAutofit/>
          </a:bodyPr>
          <a:lstStyle/>
          <a:p>
            <a:pPr marL="457200" lvl="0" indent="-342900" algn="l" rtl="0">
              <a:lnSpc>
                <a:spcPct val="90000"/>
              </a:lnSpc>
              <a:spcBef>
                <a:spcPts val="1200"/>
              </a:spcBef>
              <a:spcAft>
                <a:spcPts val="0"/>
              </a:spcAft>
              <a:buClr>
                <a:srgbClr val="404040"/>
              </a:buClr>
              <a:buSzPts val="1800"/>
              <a:buFont typeface="Arial"/>
              <a:buChar char="●"/>
            </a:pPr>
            <a:r>
              <a:rPr lang="en" sz="1800">
                <a:solidFill>
                  <a:srgbClr val="404040"/>
                </a:solidFill>
                <a:latin typeface="Arial"/>
                <a:ea typeface="Arial"/>
                <a:cs typeface="Arial"/>
                <a:sym typeface="Arial"/>
              </a:rPr>
              <a:t>Delivery of Medicines, food and other supplies during natural disasters is difficult.</a:t>
            </a:r>
            <a:endParaRPr sz="1800">
              <a:solidFill>
                <a:srgbClr val="404040"/>
              </a:solidFill>
              <a:latin typeface="Arial"/>
              <a:ea typeface="Arial"/>
              <a:cs typeface="Arial"/>
              <a:sym typeface="Arial"/>
            </a:endParaRPr>
          </a:p>
          <a:p>
            <a:pPr marL="457200" lvl="0" indent="-342900" algn="l" rtl="0">
              <a:lnSpc>
                <a:spcPct val="90000"/>
              </a:lnSpc>
              <a:spcBef>
                <a:spcPts val="0"/>
              </a:spcBef>
              <a:spcAft>
                <a:spcPts val="0"/>
              </a:spcAft>
              <a:buClr>
                <a:srgbClr val="404040"/>
              </a:buClr>
              <a:buSzPts val="1800"/>
              <a:buFont typeface="Arial"/>
              <a:buChar char="●"/>
            </a:pPr>
            <a:r>
              <a:rPr lang="en" sz="1800">
                <a:solidFill>
                  <a:srgbClr val="404040"/>
                </a:solidFill>
                <a:latin typeface="Arial"/>
                <a:ea typeface="Arial"/>
                <a:cs typeface="Arial"/>
                <a:sym typeface="Arial"/>
              </a:rPr>
              <a:t>Locating Human struck in different areas during natural disasters.</a:t>
            </a:r>
            <a:endParaRPr sz="1800">
              <a:solidFill>
                <a:srgbClr val="E48312"/>
              </a:solidFill>
              <a:latin typeface="Arial"/>
              <a:ea typeface="Arial"/>
              <a:cs typeface="Arial"/>
              <a:sym typeface="Arial"/>
            </a:endParaRPr>
          </a:p>
          <a:p>
            <a:pPr marL="0" lvl="0" indent="0" algn="l" rtl="0">
              <a:spcBef>
                <a:spcPts val="200"/>
              </a:spcBef>
              <a:spcAft>
                <a:spcPts val="0"/>
              </a:spcAft>
              <a:buNone/>
            </a:pPr>
            <a:endParaRPr sz="1100"/>
          </a:p>
        </p:txBody>
      </p:sp>
      <p:pic>
        <p:nvPicPr>
          <p:cNvPr id="86" name="Google Shape;86;p16"/>
          <p:cNvPicPr preferRelativeResize="0"/>
          <p:nvPr/>
        </p:nvPicPr>
        <p:blipFill>
          <a:blip r:embed="rId3">
            <a:alphaModFix/>
          </a:blip>
          <a:stretch>
            <a:fillRect/>
          </a:stretch>
        </p:blipFill>
        <p:spPr>
          <a:xfrm>
            <a:off x="521175" y="2512325"/>
            <a:ext cx="4050826" cy="2309475"/>
          </a:xfrm>
          <a:prstGeom prst="rect">
            <a:avLst/>
          </a:prstGeom>
          <a:noFill/>
          <a:ln>
            <a:noFill/>
          </a:ln>
        </p:spPr>
      </p:pic>
      <p:pic>
        <p:nvPicPr>
          <p:cNvPr id="87" name="Google Shape;87;p16"/>
          <p:cNvPicPr preferRelativeResize="0"/>
          <p:nvPr/>
        </p:nvPicPr>
        <p:blipFill>
          <a:blip r:embed="rId4">
            <a:alphaModFix/>
          </a:blip>
          <a:stretch>
            <a:fillRect/>
          </a:stretch>
        </p:blipFill>
        <p:spPr>
          <a:xfrm>
            <a:off x="4572001" y="2525775"/>
            <a:ext cx="4060725" cy="228255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136275"/>
            <a:ext cx="42603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Previous Work</a:t>
            </a:r>
            <a:endParaRPr/>
          </a:p>
        </p:txBody>
      </p:sp>
      <p:pic>
        <p:nvPicPr>
          <p:cNvPr id="93" name="Google Shape;93;p17"/>
          <p:cNvPicPr preferRelativeResize="0"/>
          <p:nvPr/>
        </p:nvPicPr>
        <p:blipFill>
          <a:blip r:embed="rId3">
            <a:alphaModFix/>
          </a:blip>
          <a:stretch>
            <a:fillRect/>
          </a:stretch>
        </p:blipFill>
        <p:spPr>
          <a:xfrm>
            <a:off x="245900" y="2777625"/>
            <a:ext cx="2678124" cy="1784025"/>
          </a:xfrm>
          <a:prstGeom prst="rect">
            <a:avLst/>
          </a:prstGeom>
          <a:noFill/>
          <a:ln>
            <a:noFill/>
          </a:ln>
        </p:spPr>
      </p:pic>
      <p:pic>
        <p:nvPicPr>
          <p:cNvPr id="94" name="Google Shape;94;p17"/>
          <p:cNvPicPr preferRelativeResize="0"/>
          <p:nvPr/>
        </p:nvPicPr>
        <p:blipFill>
          <a:blip r:embed="rId4">
            <a:alphaModFix/>
          </a:blip>
          <a:stretch>
            <a:fillRect/>
          </a:stretch>
        </p:blipFill>
        <p:spPr>
          <a:xfrm>
            <a:off x="311700" y="880800"/>
            <a:ext cx="2546524" cy="1690950"/>
          </a:xfrm>
          <a:prstGeom prst="rect">
            <a:avLst/>
          </a:prstGeom>
          <a:noFill/>
          <a:ln>
            <a:noFill/>
          </a:ln>
        </p:spPr>
      </p:pic>
      <p:sp>
        <p:nvSpPr>
          <p:cNvPr id="95" name="Google Shape;95;p17"/>
          <p:cNvSpPr txBox="1"/>
          <p:nvPr/>
        </p:nvSpPr>
        <p:spPr>
          <a:xfrm>
            <a:off x="3083775" y="1000750"/>
            <a:ext cx="1687500" cy="118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Big Dog</a:t>
            </a:r>
            <a:endParaRPr b="1"/>
          </a:p>
          <a:p>
            <a:pPr marL="0" lvl="0" indent="0" algn="ctr" rtl="0">
              <a:spcBef>
                <a:spcPts val="0"/>
              </a:spcBef>
              <a:spcAft>
                <a:spcPts val="0"/>
              </a:spcAft>
              <a:buNone/>
            </a:pPr>
            <a:r>
              <a:rPr lang="en"/>
              <a:t>Works on engine so very noisy.</a:t>
            </a:r>
            <a:endParaRPr/>
          </a:p>
          <a:p>
            <a:pPr marL="0" lvl="0" indent="0" algn="ctr" rtl="0">
              <a:spcBef>
                <a:spcPts val="0"/>
              </a:spcBef>
              <a:spcAft>
                <a:spcPts val="0"/>
              </a:spcAft>
              <a:buNone/>
            </a:pPr>
            <a:r>
              <a:rPr lang="en"/>
              <a:t>Due to this, idea was dropped DARPA</a:t>
            </a:r>
            <a:endParaRPr/>
          </a:p>
        </p:txBody>
      </p:sp>
      <p:sp>
        <p:nvSpPr>
          <p:cNvPr id="96" name="Google Shape;96;p17"/>
          <p:cNvSpPr txBox="1"/>
          <p:nvPr/>
        </p:nvSpPr>
        <p:spPr>
          <a:xfrm>
            <a:off x="3083775" y="2777625"/>
            <a:ext cx="1780500" cy="16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Spotimini</a:t>
            </a:r>
            <a:endParaRPr b="1"/>
          </a:p>
          <a:p>
            <a:pPr marL="0" lvl="0" indent="0" algn="ctr" rtl="0">
              <a:spcBef>
                <a:spcPts val="0"/>
              </a:spcBef>
              <a:spcAft>
                <a:spcPts val="0"/>
              </a:spcAft>
              <a:buNone/>
            </a:pPr>
            <a:r>
              <a:rPr lang="en"/>
              <a:t>Works for around 40 mins on single charge.</a:t>
            </a:r>
            <a:endParaRPr/>
          </a:p>
          <a:p>
            <a:pPr marL="0" lvl="0" indent="0" algn="ctr" rtl="0">
              <a:spcBef>
                <a:spcPts val="0"/>
              </a:spcBef>
              <a:spcAft>
                <a:spcPts val="0"/>
              </a:spcAft>
              <a:buNone/>
            </a:pPr>
            <a:r>
              <a:rPr lang="en"/>
              <a:t>LESS runtime.</a:t>
            </a:r>
            <a:endParaRPr/>
          </a:p>
        </p:txBody>
      </p:sp>
      <p:cxnSp>
        <p:nvCxnSpPr>
          <p:cNvPr id="97" name="Google Shape;97;p17"/>
          <p:cNvCxnSpPr/>
          <p:nvPr/>
        </p:nvCxnSpPr>
        <p:spPr>
          <a:xfrm flipH="1">
            <a:off x="4825875" y="44850"/>
            <a:ext cx="4200" cy="50538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7"/>
          <p:cNvSpPr txBox="1">
            <a:spLocks noGrp="1"/>
          </p:cNvSpPr>
          <p:nvPr>
            <p:ph type="title"/>
          </p:nvPr>
        </p:nvSpPr>
        <p:spPr>
          <a:xfrm>
            <a:off x="5083950" y="136275"/>
            <a:ext cx="3795000" cy="66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Comparison with wheeled robots</a:t>
            </a:r>
            <a:endParaRPr/>
          </a:p>
        </p:txBody>
      </p:sp>
      <p:sp>
        <p:nvSpPr>
          <p:cNvPr id="99" name="Google Shape;99;p17"/>
          <p:cNvSpPr txBox="1"/>
          <p:nvPr/>
        </p:nvSpPr>
        <p:spPr>
          <a:xfrm>
            <a:off x="4851300" y="1501125"/>
            <a:ext cx="4260300" cy="2909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b="1"/>
              <a:t>ADVANTAGE- </a:t>
            </a:r>
            <a:r>
              <a:rPr lang="en" sz="1800"/>
              <a:t>Able to operate in uneven Terrain.</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457200" lvl="0" indent="-342900" algn="l" rtl="0">
              <a:spcBef>
                <a:spcPts val="0"/>
              </a:spcBef>
              <a:spcAft>
                <a:spcPts val="0"/>
              </a:spcAft>
              <a:buSzPts val="1800"/>
              <a:buChar char="●"/>
            </a:pPr>
            <a:r>
              <a:rPr lang="en" sz="1800" b="1"/>
              <a:t>DISADVANTAGE- </a:t>
            </a:r>
            <a:r>
              <a:rPr lang="en" sz="1800"/>
              <a:t>Inefficient</a:t>
            </a:r>
            <a:endParaRPr sz="1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 Gou China                                    LS3 DARPA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00" y="1095375"/>
            <a:ext cx="3701500" cy="207695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5938" y="1084412"/>
            <a:ext cx="3156712" cy="2098878"/>
          </a:xfrm>
          <a:prstGeom prst="rect">
            <a:avLst/>
          </a:prstGeom>
        </p:spPr>
      </p:pic>
    </p:spTree>
    <p:extLst>
      <p:ext uri="{BB962C8B-B14F-4D97-AF65-F5344CB8AC3E}">
        <p14:creationId xmlns:p14="http://schemas.microsoft.com/office/powerpoint/2010/main" val="2528855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311700" y="130825"/>
            <a:ext cx="85206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But why Quadruped robots less efficient?</a:t>
            </a:r>
            <a:endParaRPr/>
          </a:p>
        </p:txBody>
      </p:sp>
      <p:pic>
        <p:nvPicPr>
          <p:cNvPr id="105" name="Google Shape;105;p18"/>
          <p:cNvPicPr preferRelativeResize="0"/>
          <p:nvPr/>
        </p:nvPicPr>
        <p:blipFill>
          <a:blip r:embed="rId3">
            <a:alphaModFix/>
          </a:blip>
          <a:stretch>
            <a:fillRect/>
          </a:stretch>
        </p:blipFill>
        <p:spPr>
          <a:xfrm>
            <a:off x="2363400" y="955725"/>
            <a:ext cx="4181475" cy="1504950"/>
          </a:xfrm>
          <a:prstGeom prst="rect">
            <a:avLst/>
          </a:prstGeom>
          <a:noFill/>
          <a:ln>
            <a:noFill/>
          </a:ln>
        </p:spPr>
      </p:pic>
      <p:sp>
        <p:nvSpPr>
          <p:cNvPr id="106" name="Google Shape;106;p18"/>
          <p:cNvSpPr txBox="1"/>
          <p:nvPr/>
        </p:nvSpPr>
        <p:spPr>
          <a:xfrm>
            <a:off x="1102688" y="3002325"/>
            <a:ext cx="6702900" cy="78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t>So what can be the solution? </a:t>
            </a:r>
            <a:endParaRPr sz="2400" b="1"/>
          </a:p>
          <a:p>
            <a:pPr marL="0" lvl="0" indent="0" algn="ctr" rtl="0">
              <a:spcBef>
                <a:spcPts val="0"/>
              </a:spcBef>
              <a:spcAft>
                <a:spcPts val="0"/>
              </a:spcAft>
              <a:buNone/>
            </a:pPr>
            <a:r>
              <a:rPr lang="en" sz="1800"/>
              <a:t>We require an actuator which would have Self locking property. </a:t>
            </a:r>
            <a:endParaRPr sz="1800"/>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dirty="0"/>
          </a:p>
        </p:txBody>
      </p:sp>
      <p:pic>
        <p:nvPicPr>
          <p:cNvPr id="1026" name="Picture 2" descr="https://scontent-bom1-1.xx.fbcdn.net/v/t1.15752-9/46850108_525762521226883_1119686970360987648_n.png?_nc_cat=106&amp;_nc_ht=scontent-bom1-1.xx&amp;oh=532eb36f8b464638331162054d27a550&amp;oe=5C77D0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38288"/>
            <a:ext cx="33147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315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586</Words>
  <Application>Microsoft Office PowerPoint</Application>
  <PresentationFormat>On-screen Show (16:9)</PresentationFormat>
  <Paragraphs>91</Paragraphs>
  <Slides>16</Slides>
  <Notes>12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PT Sans Narrow</vt:lpstr>
      <vt:lpstr>Open Sans</vt:lpstr>
      <vt:lpstr>Arial</vt:lpstr>
      <vt:lpstr>Tropic</vt:lpstr>
      <vt:lpstr>Kitty Robot</vt:lpstr>
      <vt:lpstr>PowerPoint Presentation</vt:lpstr>
      <vt:lpstr>Abstract</vt:lpstr>
      <vt:lpstr>Problems faced by Soldiers</vt:lpstr>
      <vt:lpstr>PowerPoint Presentation</vt:lpstr>
      <vt:lpstr>Previous Work</vt:lpstr>
      <vt:lpstr>Da Gou China                                    LS3 DARPA</vt:lpstr>
      <vt:lpstr>But why Quadruped robots less efficient?</vt:lpstr>
      <vt:lpstr>PowerPoint Presentation</vt:lpstr>
      <vt:lpstr>CAD Design</vt:lpstr>
      <vt:lpstr>CAD Design </vt:lpstr>
      <vt:lpstr>Single Leg Simulation</vt:lpstr>
      <vt:lpstr>Robot Matlab and ADAMS Simulation</vt:lpstr>
      <vt:lpstr>Working Prototype of Single Leg with Load Bearing</vt:lpstr>
      <vt:lpstr>Future Goals</vt:lpstr>
      <vt:lpstr>Estimated Budget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Kitty Robot</dc:title>
  <cp:lastModifiedBy>Windows User</cp:lastModifiedBy>
  <cp:revision>6</cp:revision>
  <dcterms:modified xsi:type="dcterms:W3CDTF">2018-11-27T20:56:46Z</dcterms:modified>
</cp:coreProperties>
</file>